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alibri (MS)" charset="1" panose="020F0502020204030204"/>
      <p:regular r:id="rId22"/>
    </p:embeddedFont>
    <p:embeddedFont>
      <p:font typeface="Arial Bold" charset="1" panose="020B0802020202020204"/>
      <p:regular r:id="rId25"/>
    </p:embeddedFont>
    <p:embeddedFont>
      <p:font typeface="Arial" charset="1" panose="020B0502020202020204"/>
      <p:regular r:id="rId26"/>
    </p:embeddedFont>
    <p:embeddedFont>
      <p:font typeface="Arimo" charset="1" panose="020B0604020202020204"/>
      <p:regular r:id="rId29"/>
    </p:embeddedFont>
    <p:embeddedFont>
      <p:font typeface="Arimo Bold" charset="1" panose="020B070402020202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.xml" Type="http://schemas.openxmlformats.org/officeDocument/2006/relationships/notesSlide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notesSlides/notesSlide3.xml" Type="http://schemas.openxmlformats.org/officeDocument/2006/relationships/notes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Slides/notesSlide4.xml" Type="http://schemas.openxmlformats.org/officeDocument/2006/relationships/notesSlide"/><Relationship Id="rId28" Target="notesSlides/notesSlide5.xml" Type="http://schemas.openxmlformats.org/officeDocument/2006/relationships/notes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Slides/notesSlide6.xml" Type="http://schemas.openxmlformats.org/officeDocument/2006/relationships/notesSlide"/><Relationship Id="rId31" Target="notesSlides/notesSlide7.xml" Type="http://schemas.openxmlformats.org/officeDocument/2006/relationships/notesSlide"/><Relationship Id="rId32" Target="fonts/font32.fntdata" Type="http://schemas.openxmlformats.org/officeDocument/2006/relationships/font"/><Relationship Id="rId33" Target="notesSlides/notesSlide8.xml" Type="http://schemas.openxmlformats.org/officeDocument/2006/relationships/notesSlide"/><Relationship Id="rId34" Target="notesSlides/notesSlide9.xml" Type="http://schemas.openxmlformats.org/officeDocument/2006/relationships/notesSlide"/><Relationship Id="rId35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gamma.app/?utm_source=made-with-gamma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905155" y="2880866"/>
            <a:ext cx="9335691" cy="2640062"/>
            <a:chOff x="0" y="0"/>
            <a:chExt cx="12447588" cy="35200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47588" cy="3520083"/>
            </a:xfrm>
            <a:custGeom>
              <a:avLst/>
              <a:gdLst/>
              <a:ahLst/>
              <a:cxnLst/>
              <a:rect r="r" b="b" t="t" l="l"/>
              <a:pathLst>
                <a:path h="3520083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3520083"/>
                  </a:lnTo>
                  <a:lnTo>
                    <a:pt x="0" y="35200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42875"/>
              <a:ext cx="12447588" cy="36629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Zero-Day Risk Analyzer– A Frontend-Only Vulnerability Risk Detector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05155" y="5969645"/>
            <a:ext cx="9335691" cy="1174105"/>
            <a:chOff x="0" y="0"/>
            <a:chExt cx="12447588" cy="15654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47588" cy="1565473"/>
            </a:xfrm>
            <a:custGeom>
              <a:avLst/>
              <a:gdLst/>
              <a:ahLst/>
              <a:cxnLst/>
              <a:rect r="r" b="b" t="t" l="l"/>
              <a:pathLst>
                <a:path h="1565473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1565473"/>
                  </a:lnTo>
                  <a:lnTo>
                    <a:pt x="0" y="15654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23825"/>
              <a:ext cx="12447588" cy="16892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49"/>
                </a:lnSpc>
              </a:pPr>
              <a:r>
                <a:rPr lang="en-US" sz="24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 Web Tool to Simulate the Analysis of Vulnerability Descriptions Using Client-Side Logic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11200" y="580579"/>
            <a:ext cx="10337800" cy="9464129"/>
            <a:chOff x="0" y="0"/>
            <a:chExt cx="13783733" cy="126188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83734" cy="12618838"/>
            </a:xfrm>
            <a:custGeom>
              <a:avLst/>
              <a:gdLst/>
              <a:ahLst/>
              <a:cxnLst/>
              <a:rect r="r" b="b" t="t" l="l"/>
              <a:pathLst>
                <a:path h="12618838" w="13783734">
                  <a:moveTo>
                    <a:pt x="0" y="0"/>
                  </a:moveTo>
                  <a:lnTo>
                    <a:pt x="13783734" y="0"/>
                  </a:lnTo>
                  <a:lnTo>
                    <a:pt x="13783734" y="12618838"/>
                  </a:lnTo>
                  <a:lnTo>
                    <a:pt x="0" y="12618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13783733" cy="12704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99"/>
                </a:lnSpc>
              </a:pPr>
              <a:r>
                <a:rPr lang="en-US" sz="44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Market Trends &amp; Acceptance</a:t>
              </a:r>
            </a:p>
            <a:p>
              <a:pPr algn="l" marL="339328" indent="-169664" lvl="1">
                <a:lnSpc>
                  <a:spcPts val="2699"/>
                </a:lnSpc>
                <a:buAutoNum type="arabicPeriod" startAt="1"/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Explosive Growth in the Cybersecurity Market</a:t>
              </a:r>
            </a:p>
            <a:p>
              <a:pPr algn="l" marL="339328" indent="-169664" lvl="1">
                <a:lnSpc>
                  <a:spcPts val="2699"/>
                </a:lnSpc>
                <a:buFont typeface="Arial"/>
                <a:buChar char="•"/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The global cybersecurity industry is projected to exceed $300 billion by 2027.</a:t>
              </a:r>
            </a:p>
            <a:p>
              <a:pPr algn="l" marL="339328" indent="-169664" lvl="1">
                <a:lnSpc>
                  <a:spcPts val="2699"/>
                </a:lnSpc>
                <a:buFont typeface="Arial"/>
                <a:buChar char="•"/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Demand for faster, smarter threat detection is increasing rapidly across sectors.</a:t>
              </a:r>
            </a:p>
            <a:p>
              <a:pPr algn="l" marL="339328" indent="-169664" lvl="1">
                <a:lnSpc>
                  <a:spcPts val="2699"/>
                </a:lnSpc>
              </a:pPr>
            </a:p>
            <a:p>
              <a:pPr algn="l" marL="339328" indent="-169664" lvl="1">
                <a:lnSpc>
                  <a:spcPts val="2699"/>
                </a:lnSpc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2. Surge in Zero-Day Exploits</a:t>
              </a:r>
            </a:p>
            <a:p>
              <a:pPr algn="l" marL="339328" indent="-169664" lvl="1">
                <a:lnSpc>
                  <a:spcPts val="2699"/>
                </a:lnSpc>
                <a:buFont typeface="Arial"/>
                <a:buChar char="•"/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2023 saw 28,000+ new vulnerabilities (CVEs), with a significant rise in zero-day threats.</a:t>
              </a:r>
            </a:p>
            <a:p>
              <a:pPr algn="l" marL="339328" indent="-169664" lvl="1">
                <a:lnSpc>
                  <a:spcPts val="2699"/>
                </a:lnSpc>
                <a:buFont typeface="Arial"/>
                <a:buChar char="•"/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Major breaches (e.g., Log4Shell, MOVEit) highlight the need for early risk analysis tools.</a:t>
              </a:r>
            </a:p>
            <a:p>
              <a:pPr algn="l" marL="339328" indent="-169664" lvl="1">
                <a:lnSpc>
                  <a:spcPts val="2699"/>
                </a:lnSpc>
              </a:pPr>
            </a:p>
            <a:p>
              <a:pPr algn="l" marL="339328" indent="-169664" lvl="1">
                <a:lnSpc>
                  <a:spcPts val="2699"/>
                </a:lnSpc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3. Rise of AI &amp; Machine Learning in Security</a:t>
              </a:r>
            </a:p>
            <a:p>
              <a:pPr algn="l" marL="339328" indent="-169664" lvl="1">
                <a:lnSpc>
                  <a:spcPts val="2699"/>
                </a:lnSpc>
                <a:buFont typeface="Arial"/>
                <a:buChar char="•"/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Companies are integrating AI/ML models to predict and analyze cyber threats.</a:t>
              </a:r>
            </a:p>
            <a:p>
              <a:pPr algn="l" marL="339328" indent="-169664" lvl="1">
                <a:lnSpc>
                  <a:spcPts val="2699"/>
                </a:lnSpc>
                <a:buFont typeface="Arial"/>
                <a:buChar char="•"/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GNNs (Graph Neural Networks) are gaining popularity for analyzing software structure and vulnerability relationships — just like your tool is designed to extend into.</a:t>
              </a:r>
            </a:p>
            <a:p>
              <a:pPr algn="l" marL="339328" indent="-169664" lvl="1">
                <a:lnSpc>
                  <a:spcPts val="2699"/>
                </a:lnSpc>
              </a:pPr>
            </a:p>
            <a:p>
              <a:pPr algn="l" marL="339328" indent="-169664" lvl="1">
                <a:lnSpc>
                  <a:spcPts val="2699"/>
                </a:lnSpc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4. Demand for Lightweight, Frontend-Based Tools</a:t>
              </a:r>
            </a:p>
            <a:p>
              <a:pPr algn="l" marL="339328" indent="-169664" lvl="1">
                <a:lnSpc>
                  <a:spcPts val="2699"/>
                </a:lnSpc>
                <a:buFont typeface="Arial"/>
                <a:buChar char="•"/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Organizations value tools that work without complex setups or backend services.</a:t>
              </a:r>
            </a:p>
            <a:p>
              <a:pPr algn="l" marL="339328" indent="-169664" lvl="1">
                <a:lnSpc>
                  <a:spcPts val="2699"/>
                </a:lnSpc>
                <a:buFont typeface="Arial"/>
                <a:buChar char="•"/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Your tool runs entirely in-browser, making it portable, efficient, and easy to integrate into workflows or learning platforms.</a:t>
              </a:r>
            </a:p>
            <a:p>
              <a:pPr algn="l" marL="339328" indent="-169664" lvl="1">
                <a:lnSpc>
                  <a:spcPts val="2699"/>
                </a:lnSpc>
              </a:pPr>
            </a:p>
            <a:p>
              <a:pPr algn="l" marL="339328" indent="-169664" lvl="1">
                <a:lnSpc>
                  <a:spcPts val="2699"/>
                </a:lnSpc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5. Growing Cybersecurity Education Sector</a:t>
              </a:r>
            </a:p>
            <a:p>
              <a:pPr algn="l" marL="339328" indent="-169664" lvl="1">
                <a:lnSpc>
                  <a:spcPts val="2699"/>
                </a:lnSpc>
                <a:buFont typeface="Arial"/>
                <a:buChar char="•"/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Rising focus on cybersecurity skilling for students, interns, and non-technical staff.</a:t>
              </a:r>
            </a:p>
            <a:p>
              <a:pPr algn="l" marL="339328" indent="-169664" lvl="1">
                <a:lnSpc>
                  <a:spcPts val="2699"/>
                </a:lnSpc>
                <a:buFont typeface="Arial"/>
                <a:buChar char="•"/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Your project supports learning and awareness, acting as a bridge to more advanced backend or AI-driven security tools.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85242" y="738112"/>
            <a:ext cx="9459515" cy="1655564"/>
            <a:chOff x="0" y="0"/>
            <a:chExt cx="12612687" cy="22074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12687" cy="2207418"/>
            </a:xfrm>
            <a:custGeom>
              <a:avLst/>
              <a:gdLst/>
              <a:ahLst/>
              <a:cxnLst/>
              <a:rect r="r" b="b" t="t" l="l"/>
              <a:pathLst>
                <a:path h="2207418" w="12612687">
                  <a:moveTo>
                    <a:pt x="0" y="0"/>
                  </a:moveTo>
                  <a:lnTo>
                    <a:pt x="12612687" y="0"/>
                  </a:lnTo>
                  <a:lnTo>
                    <a:pt x="12612687" y="2207418"/>
                  </a:lnTo>
                  <a:lnTo>
                    <a:pt x="0" y="22074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2612687" cy="22740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500"/>
                </a:lnSpc>
              </a:pPr>
              <a:r>
                <a:rPr lang="en-US" sz="5187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Future Improvements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5242" y="3078807"/>
            <a:ext cx="633264" cy="633264"/>
            <a:chOff x="0" y="0"/>
            <a:chExt cx="844352" cy="8443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44296" cy="844296"/>
            </a:xfrm>
            <a:custGeom>
              <a:avLst/>
              <a:gdLst/>
              <a:ahLst/>
              <a:cxnLst/>
              <a:rect r="r" b="b" t="t" l="l"/>
              <a:pathLst>
                <a:path h="844296" w="844296">
                  <a:moveTo>
                    <a:pt x="0" y="56261"/>
                  </a:moveTo>
                  <a:cubicBezTo>
                    <a:pt x="0" y="25146"/>
                    <a:pt x="25146" y="0"/>
                    <a:pt x="56261" y="0"/>
                  </a:cubicBezTo>
                  <a:lnTo>
                    <a:pt x="788035" y="0"/>
                  </a:lnTo>
                  <a:cubicBezTo>
                    <a:pt x="819150" y="0"/>
                    <a:pt x="844296" y="25146"/>
                    <a:pt x="844296" y="56261"/>
                  </a:cubicBezTo>
                  <a:lnTo>
                    <a:pt x="844296" y="788035"/>
                  </a:lnTo>
                  <a:cubicBezTo>
                    <a:pt x="844296" y="819150"/>
                    <a:pt x="819150" y="844296"/>
                    <a:pt x="788035" y="844296"/>
                  </a:cubicBezTo>
                  <a:lnTo>
                    <a:pt x="56261" y="844296"/>
                  </a:lnTo>
                  <a:cubicBezTo>
                    <a:pt x="25146" y="844296"/>
                    <a:pt x="0" y="819150"/>
                    <a:pt x="0" y="788035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03114" y="3147045"/>
            <a:ext cx="397371" cy="496640"/>
            <a:chOff x="0" y="0"/>
            <a:chExt cx="529828" cy="6621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29828" cy="662187"/>
            </a:xfrm>
            <a:custGeom>
              <a:avLst/>
              <a:gdLst/>
              <a:ahLst/>
              <a:cxnLst/>
              <a:rect r="r" b="b" t="t" l="l"/>
              <a:pathLst>
                <a:path h="662187" w="529828">
                  <a:moveTo>
                    <a:pt x="0" y="0"/>
                  </a:moveTo>
                  <a:lnTo>
                    <a:pt x="529828" y="0"/>
                  </a:lnTo>
                  <a:lnTo>
                    <a:pt x="529828" y="662187"/>
                  </a:lnTo>
                  <a:lnTo>
                    <a:pt x="0" y="662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38100"/>
              <a:ext cx="529828" cy="6240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125"/>
                </a:lnSpc>
              </a:pPr>
              <a:r>
                <a:rPr lang="en-US" sz="3125" b="true">
                  <a:solidFill>
                    <a:srgbClr val="D9E1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899940" y="3175546"/>
            <a:ext cx="7091660" cy="633264"/>
            <a:chOff x="0" y="0"/>
            <a:chExt cx="9455547" cy="8443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455547" cy="844352"/>
            </a:xfrm>
            <a:custGeom>
              <a:avLst/>
              <a:gdLst/>
              <a:ahLst/>
              <a:cxnLst/>
              <a:rect r="r" b="b" t="t" l="l"/>
              <a:pathLst>
                <a:path h="844352" w="9455547">
                  <a:moveTo>
                    <a:pt x="0" y="0"/>
                  </a:moveTo>
                  <a:lnTo>
                    <a:pt x="9455547" y="0"/>
                  </a:lnTo>
                  <a:lnTo>
                    <a:pt x="9455547" y="844352"/>
                  </a:lnTo>
                  <a:lnTo>
                    <a:pt x="0" y="8443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9455547" cy="8729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D9E1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Integrate a real Graph Neural Network backend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85242" y="4771281"/>
            <a:ext cx="633264" cy="633264"/>
            <a:chOff x="0" y="0"/>
            <a:chExt cx="844352" cy="84435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44296" cy="844296"/>
            </a:xfrm>
            <a:custGeom>
              <a:avLst/>
              <a:gdLst/>
              <a:ahLst/>
              <a:cxnLst/>
              <a:rect r="r" b="b" t="t" l="l"/>
              <a:pathLst>
                <a:path h="844296" w="844296">
                  <a:moveTo>
                    <a:pt x="0" y="56261"/>
                  </a:moveTo>
                  <a:cubicBezTo>
                    <a:pt x="0" y="25146"/>
                    <a:pt x="25146" y="0"/>
                    <a:pt x="56261" y="0"/>
                  </a:cubicBezTo>
                  <a:lnTo>
                    <a:pt x="788035" y="0"/>
                  </a:lnTo>
                  <a:cubicBezTo>
                    <a:pt x="819150" y="0"/>
                    <a:pt x="844296" y="25146"/>
                    <a:pt x="844296" y="56261"/>
                  </a:cubicBezTo>
                  <a:lnTo>
                    <a:pt x="844296" y="788035"/>
                  </a:lnTo>
                  <a:cubicBezTo>
                    <a:pt x="844296" y="819150"/>
                    <a:pt x="819150" y="844296"/>
                    <a:pt x="788035" y="844296"/>
                  </a:cubicBezTo>
                  <a:lnTo>
                    <a:pt x="56261" y="844296"/>
                  </a:lnTo>
                  <a:cubicBezTo>
                    <a:pt x="25146" y="844296"/>
                    <a:pt x="0" y="819150"/>
                    <a:pt x="0" y="788035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103114" y="4839519"/>
            <a:ext cx="397371" cy="496640"/>
            <a:chOff x="0" y="0"/>
            <a:chExt cx="529828" cy="66218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29828" cy="662187"/>
            </a:xfrm>
            <a:custGeom>
              <a:avLst/>
              <a:gdLst/>
              <a:ahLst/>
              <a:cxnLst/>
              <a:rect r="r" b="b" t="t" l="l"/>
              <a:pathLst>
                <a:path h="662187" w="529828">
                  <a:moveTo>
                    <a:pt x="0" y="0"/>
                  </a:moveTo>
                  <a:lnTo>
                    <a:pt x="529828" y="0"/>
                  </a:lnTo>
                  <a:lnTo>
                    <a:pt x="529828" y="662187"/>
                  </a:lnTo>
                  <a:lnTo>
                    <a:pt x="0" y="662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38100"/>
              <a:ext cx="529828" cy="6240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125"/>
                </a:lnSpc>
              </a:pPr>
              <a:r>
                <a:rPr lang="en-US" sz="3125" b="true">
                  <a:solidFill>
                    <a:srgbClr val="D9E1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899940" y="4868019"/>
            <a:ext cx="8196560" cy="413891"/>
            <a:chOff x="0" y="0"/>
            <a:chExt cx="10928747" cy="55185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928747" cy="551855"/>
            </a:xfrm>
            <a:custGeom>
              <a:avLst/>
              <a:gdLst/>
              <a:ahLst/>
              <a:cxnLst/>
              <a:rect r="r" b="b" t="t" l="l"/>
              <a:pathLst>
                <a:path h="551855" w="10928747">
                  <a:moveTo>
                    <a:pt x="0" y="0"/>
                  </a:moveTo>
                  <a:lnTo>
                    <a:pt x="10928747" y="0"/>
                  </a:lnTo>
                  <a:lnTo>
                    <a:pt x="10928747" y="551855"/>
                  </a:lnTo>
                  <a:lnTo>
                    <a:pt x="0" y="5518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10928747" cy="5804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D9E1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Add API support (FastAPI + Python backend)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85242" y="6463754"/>
            <a:ext cx="633264" cy="633264"/>
            <a:chOff x="0" y="0"/>
            <a:chExt cx="844352" cy="84435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44296" cy="844296"/>
            </a:xfrm>
            <a:custGeom>
              <a:avLst/>
              <a:gdLst/>
              <a:ahLst/>
              <a:cxnLst/>
              <a:rect r="r" b="b" t="t" l="l"/>
              <a:pathLst>
                <a:path h="844296" w="844296">
                  <a:moveTo>
                    <a:pt x="0" y="56261"/>
                  </a:moveTo>
                  <a:cubicBezTo>
                    <a:pt x="0" y="25146"/>
                    <a:pt x="25146" y="0"/>
                    <a:pt x="56261" y="0"/>
                  </a:cubicBezTo>
                  <a:lnTo>
                    <a:pt x="788035" y="0"/>
                  </a:lnTo>
                  <a:cubicBezTo>
                    <a:pt x="819150" y="0"/>
                    <a:pt x="844296" y="25146"/>
                    <a:pt x="844296" y="56261"/>
                  </a:cubicBezTo>
                  <a:lnTo>
                    <a:pt x="844296" y="788035"/>
                  </a:lnTo>
                  <a:cubicBezTo>
                    <a:pt x="844296" y="819150"/>
                    <a:pt x="819150" y="844296"/>
                    <a:pt x="788035" y="844296"/>
                  </a:cubicBezTo>
                  <a:lnTo>
                    <a:pt x="56261" y="844296"/>
                  </a:lnTo>
                  <a:cubicBezTo>
                    <a:pt x="25146" y="844296"/>
                    <a:pt x="0" y="819150"/>
                    <a:pt x="0" y="788035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103114" y="6531992"/>
            <a:ext cx="397371" cy="496640"/>
            <a:chOff x="0" y="0"/>
            <a:chExt cx="529828" cy="66218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29828" cy="662187"/>
            </a:xfrm>
            <a:custGeom>
              <a:avLst/>
              <a:gdLst/>
              <a:ahLst/>
              <a:cxnLst/>
              <a:rect r="r" b="b" t="t" l="l"/>
              <a:pathLst>
                <a:path h="662187" w="529828">
                  <a:moveTo>
                    <a:pt x="0" y="0"/>
                  </a:moveTo>
                  <a:lnTo>
                    <a:pt x="529828" y="0"/>
                  </a:lnTo>
                  <a:lnTo>
                    <a:pt x="529828" y="662187"/>
                  </a:lnTo>
                  <a:lnTo>
                    <a:pt x="0" y="662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38100"/>
              <a:ext cx="529828" cy="6240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125"/>
                </a:lnSpc>
              </a:pPr>
              <a:r>
                <a:rPr lang="en-US" sz="3125" b="true">
                  <a:solidFill>
                    <a:srgbClr val="D9E1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899940" y="6560492"/>
            <a:ext cx="3311724" cy="413891"/>
            <a:chOff x="0" y="0"/>
            <a:chExt cx="4415632" cy="55185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415632" cy="551855"/>
            </a:xfrm>
            <a:custGeom>
              <a:avLst/>
              <a:gdLst/>
              <a:ahLst/>
              <a:cxnLst/>
              <a:rect r="r" b="b" t="t" l="l"/>
              <a:pathLst>
                <a:path h="551855" w="4415632">
                  <a:moveTo>
                    <a:pt x="0" y="0"/>
                  </a:moveTo>
                  <a:lnTo>
                    <a:pt x="4415632" y="0"/>
                  </a:lnTo>
                  <a:lnTo>
                    <a:pt x="4415632" y="551855"/>
                  </a:lnTo>
                  <a:lnTo>
                    <a:pt x="0" y="5518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4415632" cy="5804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D9E1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Allow upload of CVE files or vulnerability databases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85242" y="8156227"/>
            <a:ext cx="633264" cy="633264"/>
            <a:chOff x="0" y="0"/>
            <a:chExt cx="844352" cy="84435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44296" cy="844296"/>
            </a:xfrm>
            <a:custGeom>
              <a:avLst/>
              <a:gdLst/>
              <a:ahLst/>
              <a:cxnLst/>
              <a:rect r="r" b="b" t="t" l="l"/>
              <a:pathLst>
                <a:path h="844296" w="844296">
                  <a:moveTo>
                    <a:pt x="0" y="56261"/>
                  </a:moveTo>
                  <a:cubicBezTo>
                    <a:pt x="0" y="25146"/>
                    <a:pt x="25146" y="0"/>
                    <a:pt x="56261" y="0"/>
                  </a:cubicBezTo>
                  <a:lnTo>
                    <a:pt x="788035" y="0"/>
                  </a:lnTo>
                  <a:cubicBezTo>
                    <a:pt x="819150" y="0"/>
                    <a:pt x="844296" y="25146"/>
                    <a:pt x="844296" y="56261"/>
                  </a:cubicBezTo>
                  <a:lnTo>
                    <a:pt x="844296" y="788035"/>
                  </a:lnTo>
                  <a:cubicBezTo>
                    <a:pt x="844296" y="819150"/>
                    <a:pt x="819150" y="844296"/>
                    <a:pt x="788035" y="844296"/>
                  </a:cubicBezTo>
                  <a:lnTo>
                    <a:pt x="56261" y="844296"/>
                  </a:lnTo>
                  <a:cubicBezTo>
                    <a:pt x="25146" y="844296"/>
                    <a:pt x="0" y="819150"/>
                    <a:pt x="0" y="788035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103114" y="8224465"/>
            <a:ext cx="397371" cy="496640"/>
            <a:chOff x="0" y="0"/>
            <a:chExt cx="529828" cy="66218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529828" cy="662187"/>
            </a:xfrm>
            <a:custGeom>
              <a:avLst/>
              <a:gdLst/>
              <a:ahLst/>
              <a:cxnLst/>
              <a:rect r="r" b="b" t="t" l="l"/>
              <a:pathLst>
                <a:path h="662187" w="529828">
                  <a:moveTo>
                    <a:pt x="0" y="0"/>
                  </a:moveTo>
                  <a:lnTo>
                    <a:pt x="529828" y="0"/>
                  </a:lnTo>
                  <a:lnTo>
                    <a:pt x="529828" y="662187"/>
                  </a:lnTo>
                  <a:lnTo>
                    <a:pt x="0" y="662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38100"/>
              <a:ext cx="529828" cy="6240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125"/>
                </a:lnSpc>
              </a:pPr>
              <a:r>
                <a:rPr lang="en-US" sz="3125" b="true">
                  <a:solidFill>
                    <a:srgbClr val="D9E1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899940" y="8252966"/>
            <a:ext cx="3311724" cy="413891"/>
            <a:chOff x="0" y="0"/>
            <a:chExt cx="4415632" cy="55185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415632" cy="551855"/>
            </a:xfrm>
            <a:custGeom>
              <a:avLst/>
              <a:gdLst/>
              <a:ahLst/>
              <a:cxnLst/>
              <a:rect r="r" b="b" t="t" l="l"/>
              <a:pathLst>
                <a:path h="551855" w="4415632">
                  <a:moveTo>
                    <a:pt x="0" y="0"/>
                  </a:moveTo>
                  <a:lnTo>
                    <a:pt x="4415632" y="0"/>
                  </a:lnTo>
                  <a:lnTo>
                    <a:pt x="4415632" y="551855"/>
                  </a:lnTo>
                  <a:lnTo>
                    <a:pt x="0" y="5518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28575"/>
              <a:ext cx="4415632" cy="5804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D9E1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Show confidence scores from trained ML models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524500" y="150167"/>
            <a:ext cx="9144000" cy="730969"/>
            <a:chOff x="0" y="0"/>
            <a:chExt cx="12192000" cy="9746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92000" cy="974625"/>
            </a:xfrm>
            <a:custGeom>
              <a:avLst/>
              <a:gdLst/>
              <a:ahLst/>
              <a:cxnLst/>
              <a:rect r="r" b="b" t="t" l="l"/>
              <a:pathLst>
                <a:path h="974625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974625"/>
                  </a:lnTo>
                  <a:lnTo>
                    <a:pt x="0" y="974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2192000" cy="10508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800"/>
                </a:lnSpc>
              </a:pPr>
              <a:r>
                <a:rPr lang="en-US" sz="4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Use Case — Industry &amp; Company Fit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42900" y="1103995"/>
            <a:ext cx="17716500" cy="1500411"/>
            <a:chOff x="0" y="0"/>
            <a:chExt cx="23622000" cy="20005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622000" cy="2000548"/>
            </a:xfrm>
            <a:custGeom>
              <a:avLst/>
              <a:gdLst/>
              <a:ahLst/>
              <a:cxnLst/>
              <a:rect r="r" b="b" t="t" l="l"/>
              <a:pathLst>
                <a:path h="2000548" w="23622000">
                  <a:moveTo>
                    <a:pt x="0" y="0"/>
                  </a:moveTo>
                  <a:lnTo>
                    <a:pt x="23622000" y="0"/>
                  </a:lnTo>
                  <a:lnTo>
                    <a:pt x="23622000" y="2000548"/>
                  </a:lnTo>
                  <a:lnTo>
                    <a:pt x="0" y="20005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23622000" cy="20672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The Zero-Day Risk Analyzer is ideal for environments where quick, accessible vulnerability analysis is needed without deep backend integration . It offers educational value, triage support, and a foundation for future automation in real-world cybersecurity workflows.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03200" y="2888532"/>
            <a:ext cx="9144000" cy="2808461"/>
            <a:chOff x="0" y="0"/>
            <a:chExt cx="12192000" cy="37446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192000" cy="3744615"/>
            </a:xfrm>
            <a:custGeom>
              <a:avLst/>
              <a:gdLst/>
              <a:ahLst/>
              <a:cxnLst/>
              <a:rect r="r" b="b" t="t" l="l"/>
              <a:pathLst>
                <a:path h="3744615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3744615"/>
                  </a:lnTo>
                  <a:lnTo>
                    <a:pt x="0" y="37446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12192000" cy="38208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527844" indent="-263922" lvl="1">
                <a:lnSpc>
                  <a:spcPts val="4200"/>
                </a:lnSpc>
                <a:buAutoNum type="arabicPeriod" startAt="1"/>
              </a:pPr>
              <a:r>
                <a:rPr lang="en-US" sz="35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Educational Institutions</a:t>
              </a:r>
            </a:p>
            <a:p>
              <a:pPr algn="l" marL="527844" indent="-263922" lvl="1">
                <a:lnSpc>
                  <a:spcPts val="4200"/>
                </a:lnSpc>
                <a:buAutoNum type="arabicPeriod" startAt="1"/>
              </a:pPr>
              <a:r>
                <a:rPr lang="en-US" sz="35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Startups &amp; Small Security Teams</a:t>
              </a:r>
            </a:p>
            <a:p>
              <a:pPr algn="l" marL="527844" indent="-263922" lvl="1">
                <a:lnSpc>
                  <a:spcPts val="4200"/>
                </a:lnSpc>
                <a:buAutoNum type="arabicPeriod" startAt="1"/>
              </a:pPr>
              <a:r>
                <a:rPr lang="en-US" sz="35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Security Research &amp; Intern Projects</a:t>
              </a:r>
            </a:p>
            <a:p>
              <a:pPr algn="l" marL="527844" indent="-263922" lvl="1">
                <a:lnSpc>
                  <a:spcPts val="4200"/>
                </a:lnSpc>
                <a:buAutoNum type="arabicPeriod" startAt="1"/>
              </a:pPr>
              <a:r>
                <a:rPr lang="en-US" sz="35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Developer Integration (Future Scope)</a:t>
              </a:r>
            </a:p>
            <a:p>
              <a:pPr algn="l" marL="527844" indent="-263922" lvl="1">
                <a:lnSpc>
                  <a:spcPts val="4200"/>
                </a:lnSpc>
                <a:buAutoNum type="arabicPeriod" startAt="1"/>
              </a:pPr>
              <a:r>
                <a:rPr lang="en-US" sz="35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Industry Fit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924300"/>
            <a:ext cx="12335352" cy="2324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31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✔️ Designed a functional, interactive cybersecurity tool using only HTML, CSS, and JavaScript</a:t>
            </a:r>
          </a:p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31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✔️ Simulated real-world vulnerability triage using keyword-based logic</a:t>
            </a:r>
          </a:p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31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✔️ Built a modular and extendable architecture for future AI/ML-based analysis</a:t>
            </a:r>
          </a:p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31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✔️ Addressed a practical industry need for quick and accessible vulnerability risk analysis</a:t>
            </a:r>
          </a:p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31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✔️ Aligned with modern trends in AI, frontend development, and cybersecurity education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07856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6512027" y="393464"/>
            <a:ext cx="5048235" cy="635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  <a:spcBef>
                <a:spcPct val="0"/>
              </a:spcBef>
            </a:pPr>
            <a:r>
              <a:rPr lang="en-US" sz="325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Conclusion &amp; Learning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4620" y="1312725"/>
            <a:ext cx="16803685" cy="2037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4"/>
              </a:lnSpc>
              <a:spcBef>
                <a:spcPct val="0"/>
              </a:spcBef>
            </a:pPr>
            <a:r>
              <a:rPr lang="en-US" sz="251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The Zero-Day Risk Analyzer demonstrates that even simple, browser-based tools can play a crucial role in vulnerability awareness and early risk assessment.</a:t>
            </a:r>
          </a:p>
          <a:p>
            <a:pPr algn="ctr">
              <a:lnSpc>
                <a:spcPts val="4074"/>
              </a:lnSpc>
              <a:spcBef>
                <a:spcPct val="0"/>
              </a:spcBef>
            </a:pPr>
            <a:r>
              <a:rPr lang="en-US" sz="251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While lightweight and frontend-only, it simulates real-world logic that can be scaled using advanced techniques like Graph Neural Networks and backend integration.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8186" y="3924300"/>
            <a:ext cx="13240702" cy="486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5387" indent="-267694" lvl="1">
              <a:lnSpc>
                <a:spcPts val="4021"/>
              </a:lnSpc>
              <a:buFont typeface="Arial"/>
              <a:buChar char="•"/>
            </a:pPr>
            <a:r>
              <a:rPr lang="en-US" sz="24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Designed a functional, interactive cybersecurity tool using only HTML, CSS, and JavaScript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8186" y="4507286"/>
            <a:ext cx="9248537" cy="457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9268" indent="-249634" lvl="1">
              <a:lnSpc>
                <a:spcPts val="3749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Simulated real-world vulnerability triage using keyword-based logic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8186" y="5029200"/>
            <a:ext cx="10293905" cy="457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9268" indent="-249634" lvl="1">
              <a:lnSpc>
                <a:spcPts val="3749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Built a modular and extendable architecture for future AI/ML-based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8186" y="5581651"/>
            <a:ext cx="11697057" cy="457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9268" indent="-249634" lvl="1">
              <a:lnSpc>
                <a:spcPts val="3749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Addressed a practical industry need for quick and accessible vulnerability risk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8186" y="6134100"/>
            <a:ext cx="11534895" cy="457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9268" indent="-249634" lvl="1">
              <a:lnSpc>
                <a:spcPts val="3749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Aligned with modern trends in AI, frontend development, and cybersecurity education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42900" y="3505200"/>
            <a:ext cx="11087100" cy="4424288"/>
            <a:chOff x="0" y="0"/>
            <a:chExt cx="14782800" cy="58990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782800" cy="5899050"/>
            </a:xfrm>
            <a:custGeom>
              <a:avLst/>
              <a:gdLst/>
              <a:ahLst/>
              <a:cxnLst/>
              <a:rect r="r" b="b" t="t" l="l"/>
              <a:pathLst>
                <a:path h="5899050" w="14782800">
                  <a:moveTo>
                    <a:pt x="0" y="0"/>
                  </a:moveTo>
                  <a:lnTo>
                    <a:pt x="14782800" y="0"/>
                  </a:lnTo>
                  <a:lnTo>
                    <a:pt x="14782800" y="5899050"/>
                  </a:lnTo>
                  <a:lnTo>
                    <a:pt x="0" y="5899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4782800" cy="59752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527844" indent="-263922" lvl="1">
                <a:lnSpc>
                  <a:spcPts val="4200"/>
                </a:lnSpc>
                <a:buFont typeface="Arial"/>
                <a:buChar char="•"/>
              </a:pPr>
              <a:r>
                <a:rPr lang="en-US" sz="35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Zero-day vulnerabilities pose a major cybersecurity threat.</a:t>
              </a:r>
            </a:p>
            <a:p>
              <a:pPr algn="l" marL="527844" indent="-263922" lvl="1">
                <a:lnSpc>
                  <a:spcPts val="4200"/>
                </a:lnSpc>
                <a:buFont typeface="Arial"/>
                <a:buChar char="•"/>
              </a:pPr>
              <a:r>
                <a:rPr lang="en-US" sz="35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Most analysis tools are complex or require backend       systems.</a:t>
              </a:r>
            </a:p>
            <a:p>
              <a:pPr algn="l" marL="527844" indent="-263922" lvl="1">
                <a:lnSpc>
                  <a:spcPts val="4200"/>
                </a:lnSpc>
                <a:buFont typeface="Arial"/>
                <a:buChar char="•"/>
              </a:pPr>
              <a:r>
                <a:rPr lang="en-US" sz="35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Beginners and learners need lightweight tools to understand risk analysis concepts.</a:t>
              </a:r>
            </a:p>
            <a:p>
              <a:pPr algn="l" marL="527844" indent="-263922" lvl="1">
                <a:lnSpc>
                  <a:spcPts val="4200"/>
                </a:lnSpc>
                <a:buFont typeface="Arial"/>
                <a:buChar char="•"/>
              </a:pPr>
              <a:r>
                <a:rPr lang="en-US" sz="35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There’s a gap for simple, browser-based zero-day simulation tools.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2900" y="1684251"/>
            <a:ext cx="9144000" cy="1346523"/>
            <a:chOff x="0" y="0"/>
            <a:chExt cx="12192000" cy="17953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192000" cy="1795363"/>
            </a:xfrm>
            <a:custGeom>
              <a:avLst/>
              <a:gdLst/>
              <a:ahLst/>
              <a:cxnLst/>
              <a:rect r="r" b="b" t="t" l="l"/>
              <a:pathLst>
                <a:path h="1795363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1795363"/>
                  </a:lnTo>
                  <a:lnTo>
                    <a:pt x="0" y="17953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12192000" cy="1871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800"/>
                </a:lnSpc>
              </a:pPr>
              <a:r>
                <a:rPr lang="en-US" sz="4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The Need for Simple &amp; Accessible Risk Analysis Tools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58800" y="3496270"/>
            <a:ext cx="10693400" cy="3885679"/>
            <a:chOff x="0" y="0"/>
            <a:chExt cx="14257867" cy="51809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257866" cy="5180905"/>
            </a:xfrm>
            <a:custGeom>
              <a:avLst/>
              <a:gdLst/>
              <a:ahLst/>
              <a:cxnLst/>
              <a:rect r="r" b="b" t="t" l="l"/>
              <a:pathLst>
                <a:path h="5180905" w="14257866">
                  <a:moveTo>
                    <a:pt x="0" y="0"/>
                  </a:moveTo>
                  <a:lnTo>
                    <a:pt x="14257866" y="0"/>
                  </a:lnTo>
                  <a:lnTo>
                    <a:pt x="14257866" y="5180905"/>
                  </a:lnTo>
                  <a:lnTo>
                    <a:pt x="0" y="51809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4257867" cy="52571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527844" indent="-263922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5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Zero-Day Risk Analyzer</a:t>
              </a:r>
              <a:r>
                <a:rPr lang="en-US" sz="3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is a frontend-only web application.</a:t>
              </a:r>
            </a:p>
            <a:p>
              <a:pPr algn="l" marL="527844" indent="-263922" lvl="1">
                <a:lnSpc>
                  <a:spcPts val="4200"/>
                </a:lnSpc>
                <a:buFont typeface="Arial"/>
                <a:buChar char="•"/>
              </a:pPr>
              <a:r>
                <a:rPr lang="en-US" sz="3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Users input vulnerability descriptions.</a:t>
              </a:r>
            </a:p>
            <a:p>
              <a:pPr algn="l" marL="527844" indent="-263922" lvl="1">
                <a:lnSpc>
                  <a:spcPts val="4200"/>
                </a:lnSpc>
                <a:buFont typeface="Arial"/>
                <a:buChar char="•"/>
              </a:pPr>
              <a:r>
                <a:rPr lang="en-US" sz="3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The tool simulates risk level prediction using client-side keyword analysis.</a:t>
              </a:r>
            </a:p>
            <a:p>
              <a:pPr algn="l" marL="527844" indent="-263922" lvl="1">
                <a:lnSpc>
                  <a:spcPts val="4200"/>
                </a:lnSpc>
                <a:buFont typeface="Arial"/>
                <a:buChar char="•"/>
              </a:pPr>
              <a:r>
                <a:rPr lang="en-US" sz="3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No backend or server setup required – simple and fast.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47800" y="1407467"/>
            <a:ext cx="9144000" cy="1192634"/>
            <a:chOff x="0" y="0"/>
            <a:chExt cx="12192000" cy="159017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192000" cy="1590178"/>
            </a:xfrm>
            <a:custGeom>
              <a:avLst/>
              <a:gdLst/>
              <a:ahLst/>
              <a:cxnLst/>
              <a:rect r="r" b="b" t="t" l="l"/>
              <a:pathLst>
                <a:path h="1590178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1590178"/>
                  </a:lnTo>
                  <a:lnTo>
                    <a:pt x="0" y="15901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12192000" cy="16663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Our Approach: Lightweight, Browser-Based Risk Analysis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429999" y="0"/>
            <a:ext cx="6858001" cy="10287000"/>
          </a:xfrm>
          <a:custGeom>
            <a:avLst/>
            <a:gdLst/>
            <a:ahLst/>
            <a:cxnLst/>
            <a:rect r="r" b="b" t="t" l="l"/>
            <a:pathLst>
              <a:path h="10287000" w="6858001">
                <a:moveTo>
                  <a:pt x="0" y="0"/>
                </a:moveTo>
                <a:lnTo>
                  <a:pt x="6858001" y="0"/>
                </a:lnTo>
                <a:lnTo>
                  <a:pt x="68580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593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81000" y="6073788"/>
            <a:ext cx="14655800" cy="2808461"/>
            <a:chOff x="0" y="0"/>
            <a:chExt cx="19541067" cy="37446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541066" cy="3744615"/>
            </a:xfrm>
            <a:custGeom>
              <a:avLst/>
              <a:gdLst/>
              <a:ahLst/>
              <a:cxnLst/>
              <a:rect r="r" b="b" t="t" l="l"/>
              <a:pathLst>
                <a:path h="3744615" w="19541066">
                  <a:moveTo>
                    <a:pt x="0" y="0"/>
                  </a:moveTo>
                  <a:lnTo>
                    <a:pt x="19541066" y="0"/>
                  </a:lnTo>
                  <a:lnTo>
                    <a:pt x="19541066" y="3744615"/>
                  </a:lnTo>
                  <a:lnTo>
                    <a:pt x="0" y="37446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9541067" cy="37922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77031" indent="-188516" lvl="1">
                <a:lnSpc>
                  <a:spcPts val="29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Frontend-Only Architecture</a:t>
              </a:r>
              <a:r>
                <a:rPr lang="en-US" sz="24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(HTML + CSS + JavaScript)</a:t>
              </a:r>
            </a:p>
            <a:p>
              <a:pPr algn="l" marL="377031" indent="-188516" lvl="1">
                <a:lnSpc>
                  <a:spcPts val="2999"/>
                </a:lnSpc>
              </a:pPr>
            </a:p>
            <a:p>
              <a:pPr algn="l" marL="377031" indent="-188516" lvl="1">
                <a:lnSpc>
                  <a:spcPts val="29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Static webpage with built-in logic</a:t>
              </a:r>
            </a:p>
            <a:p>
              <a:pPr algn="l" marL="377031" indent="-188516" lvl="1">
                <a:lnSpc>
                  <a:spcPts val="2999"/>
                </a:lnSpc>
              </a:pPr>
            </a:p>
            <a:p>
              <a:pPr algn="l" marL="377031" indent="-188516" lvl="1">
                <a:lnSpc>
                  <a:spcPts val="29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Real-time UI updates using DOM manipulation</a:t>
              </a:r>
            </a:p>
            <a:p>
              <a:pPr algn="l" marL="377031" indent="-188516" lvl="1">
                <a:lnSpc>
                  <a:spcPts val="2999"/>
                </a:lnSpc>
              </a:pPr>
            </a:p>
            <a:p>
              <a:pPr algn="l" marL="377031" indent="-188516" lvl="1">
                <a:lnSpc>
                  <a:spcPts val="29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Modular structure for future backend integration</a:t>
              </a:r>
            </a:p>
          </p:txBody>
        </p:sp>
      </p:grpSp>
      <p:sp>
        <p:nvSpPr>
          <p:cNvPr name="Freeform 9" id="9" descr="A sphere with lines and dots"/>
          <p:cNvSpPr/>
          <p:nvPr/>
        </p:nvSpPr>
        <p:spPr>
          <a:xfrm flipH="false" flipV="false" rot="0">
            <a:off x="0" y="0"/>
            <a:ext cx="18288000" cy="4686300"/>
          </a:xfrm>
          <a:custGeom>
            <a:avLst/>
            <a:gdLst/>
            <a:ahLst/>
            <a:cxnLst/>
            <a:rect r="r" b="b" t="t" l="l"/>
            <a:pathLst>
              <a:path h="4686300" w="18288000">
                <a:moveTo>
                  <a:pt x="0" y="0"/>
                </a:moveTo>
                <a:lnTo>
                  <a:pt x="18288000" y="0"/>
                </a:lnTo>
                <a:lnTo>
                  <a:pt x="18288000" y="4686300"/>
                </a:lnTo>
                <a:lnTo>
                  <a:pt x="0" y="4686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9908" r="0" b="-59908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245225" y="4912667"/>
            <a:ext cx="10153650" cy="884857"/>
            <a:chOff x="0" y="0"/>
            <a:chExt cx="13538200" cy="11798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538200" cy="1179810"/>
            </a:xfrm>
            <a:custGeom>
              <a:avLst/>
              <a:gdLst/>
              <a:ahLst/>
              <a:cxnLst/>
              <a:rect r="r" b="b" t="t" l="l"/>
              <a:pathLst>
                <a:path h="1179810" w="13538200">
                  <a:moveTo>
                    <a:pt x="0" y="0"/>
                  </a:moveTo>
                  <a:lnTo>
                    <a:pt x="13538200" y="0"/>
                  </a:lnTo>
                  <a:lnTo>
                    <a:pt x="13538200" y="1179810"/>
                  </a:lnTo>
                  <a:lnTo>
                    <a:pt x="0" y="11798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13538200" cy="12845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999"/>
                </a:lnSpc>
              </a:pPr>
              <a:r>
                <a:rPr lang="en-US" sz="49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Architecture &amp; Design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90092" y="399255"/>
            <a:ext cx="16071354" cy="880021"/>
            <a:chOff x="0" y="0"/>
            <a:chExt cx="21428472" cy="1173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8472" cy="1173362"/>
            </a:xfrm>
            <a:custGeom>
              <a:avLst/>
              <a:gdLst/>
              <a:ahLst/>
              <a:cxnLst/>
              <a:rect r="r" b="b" t="t" l="l"/>
              <a:pathLst>
                <a:path h="1173362" w="21428472">
                  <a:moveTo>
                    <a:pt x="0" y="0"/>
                  </a:moveTo>
                  <a:lnTo>
                    <a:pt x="21428472" y="0"/>
                  </a:lnTo>
                  <a:lnTo>
                    <a:pt x="21428472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42875"/>
              <a:ext cx="21428472" cy="13162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Technology Used :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90092" y="1580951"/>
            <a:ext cx="9892208" cy="8058349"/>
            <a:chOff x="0" y="0"/>
            <a:chExt cx="13189610" cy="107444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189610" cy="10744465"/>
            </a:xfrm>
            <a:custGeom>
              <a:avLst/>
              <a:gdLst/>
              <a:ahLst/>
              <a:cxnLst/>
              <a:rect r="r" b="b" t="t" l="l"/>
              <a:pathLst>
                <a:path h="10744465" w="13189610">
                  <a:moveTo>
                    <a:pt x="0" y="0"/>
                  </a:moveTo>
                  <a:lnTo>
                    <a:pt x="13189610" y="0"/>
                  </a:lnTo>
                  <a:lnTo>
                    <a:pt x="13189610" y="10744465"/>
                  </a:lnTo>
                  <a:lnTo>
                    <a:pt x="0" y="107444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13189610" cy="108301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77031" indent="-188516" lvl="1">
                <a:lnSpc>
                  <a:spcPts val="3749"/>
                </a:lnSpc>
                <a:buFont typeface="Arial"/>
                <a:buChar char="•"/>
              </a:pPr>
              <a:r>
                <a:rPr lang="en-US" sz="2499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HTML5 – structure and layout</a:t>
              </a:r>
            </a:p>
            <a:p>
              <a:pPr algn="l" marL="348754" indent="-174377" lvl="1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     Provides the fundamental structure of the web page.</a:t>
              </a:r>
            </a:p>
            <a:p>
              <a:pPr algn="l" marL="348754" indent="-174377" lvl="1">
                <a:lnSpc>
                  <a:spcPts val="3750"/>
                </a:lnSpc>
              </a:pPr>
            </a:p>
            <a:p>
              <a:pPr algn="l" marL="377031" indent="-188516" lvl="1">
                <a:lnSpc>
                  <a:spcPts val="3749"/>
                </a:lnSpc>
                <a:buFont typeface="Arial"/>
                <a:buChar char="•"/>
              </a:pPr>
              <a:r>
                <a:rPr lang="en-US" sz="2499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CSS3 – modern, dark-themed styling</a:t>
              </a:r>
            </a:p>
            <a:p>
              <a:pPr algn="l" marL="348754" indent="-174377" lvl="1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      Adds animations and transitions for improved user experience.</a:t>
              </a:r>
            </a:p>
            <a:p>
              <a:pPr algn="l" marL="348754" indent="-174377" lvl="1">
                <a:lnSpc>
                  <a:spcPts val="3750"/>
                </a:lnSpc>
              </a:pPr>
            </a:p>
            <a:p>
              <a:pPr algn="l" marL="377031" indent="-188516" lvl="1">
                <a:lnSpc>
                  <a:spcPts val="3749"/>
                </a:lnSpc>
                <a:buFont typeface="Arial"/>
                <a:buChar char="•"/>
              </a:pPr>
              <a:r>
                <a:rPr lang="en-US" sz="2499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JavaScript (Vanilla) – logic for analyzing descriptions</a:t>
              </a:r>
            </a:p>
            <a:p>
              <a:pPr algn="l" marL="377031" indent="-188516" lvl="1">
                <a:lnSpc>
                  <a:spcPts val="3749"/>
                </a:lnSpc>
              </a:pPr>
              <a:r>
                <a:rPr lang="en-US" sz="2499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     Handles all the logic behind the vulnerability risk analysis      </a:t>
              </a:r>
            </a:p>
            <a:p>
              <a:pPr algn="l" marL="348754" indent="-174377" lvl="1">
                <a:lnSpc>
                  <a:spcPts val="3750"/>
                </a:lnSpc>
              </a:pPr>
            </a:p>
            <a:p>
              <a:pPr algn="l" marL="348754" indent="-174377" lvl="1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VS Code / Any IDE – development</a:t>
              </a:r>
            </a:p>
            <a:p>
              <a:pPr algn="l" marL="348754" indent="-174377" lvl="1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      Code written and tested using modern IDEs like Visual Studio Code.</a:t>
              </a:r>
            </a:p>
            <a:p>
              <a:pPr algn="l" marL="348754" indent="-174377" lvl="1">
                <a:lnSpc>
                  <a:spcPts val="3750"/>
                </a:lnSpc>
              </a:pPr>
            </a:p>
            <a:p>
              <a:pPr algn="l" marL="348754" indent="-174377" lvl="1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Chrome / Firefox – testing environment</a:t>
              </a:r>
            </a:p>
            <a:p>
              <a:pPr algn="l" marL="348754" indent="-174377" lvl="1">
                <a:lnSpc>
                  <a:spcPts val="3750"/>
                </a:lnSpc>
              </a:pPr>
              <a:r>
                <a:rPr lang="en-US" sz="2312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   </a:t>
              </a:r>
              <a:r>
                <a:rPr lang="en-US" sz="2312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Tested on multiple browsers (Google Chrome, Mozilla Firefox, Microsoft Edge) to ensure consistent behavior and appearance.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8800" y="1602644"/>
            <a:ext cx="9144000" cy="5809282"/>
            <a:chOff x="0" y="0"/>
            <a:chExt cx="12192000" cy="77457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192000" cy="7745710"/>
            </a:xfrm>
            <a:custGeom>
              <a:avLst/>
              <a:gdLst/>
              <a:ahLst/>
              <a:cxnLst/>
              <a:rect r="r" b="b" t="t" l="l"/>
              <a:pathLst>
                <a:path h="774571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7745710"/>
                  </a:lnTo>
                  <a:lnTo>
                    <a:pt x="0" y="77457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12192000" cy="7850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999"/>
                </a:lnSpc>
              </a:pPr>
              <a:r>
                <a:rPr lang="en-US" sz="49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Features : </a:t>
              </a:r>
            </a:p>
            <a:p>
              <a:pPr algn="l">
                <a:lnSpc>
                  <a:spcPts val="5399"/>
                </a:lnSpc>
              </a:pPr>
            </a:p>
            <a:p>
              <a:pPr algn="l" marL="678656" indent="-339328" lvl="1">
                <a:lnSpc>
                  <a:spcPts val="5399"/>
                </a:lnSpc>
                <a:buFont typeface="Arial"/>
                <a:buChar char="•"/>
              </a:pPr>
              <a:r>
                <a:rPr lang="en-US" sz="44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Clean, intuitive UI</a:t>
              </a:r>
            </a:p>
            <a:p>
              <a:pPr algn="l" marL="678656" indent="-339328" lvl="1">
                <a:lnSpc>
                  <a:spcPts val="5399"/>
                </a:lnSpc>
                <a:buFont typeface="Arial"/>
                <a:buChar char="•"/>
              </a:pPr>
              <a:r>
                <a:rPr lang="en-US" sz="44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Real-time risk prediction</a:t>
              </a:r>
            </a:p>
            <a:p>
              <a:pPr algn="l" marL="678656" indent="-339328" lvl="1">
                <a:lnSpc>
                  <a:spcPts val="5399"/>
                </a:lnSpc>
                <a:buFont typeface="Arial"/>
                <a:buChar char="•"/>
              </a:pPr>
              <a:r>
                <a:rPr lang="en-US" sz="44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No internet or server required</a:t>
              </a:r>
            </a:p>
            <a:p>
              <a:pPr algn="l" marL="678656" indent="-339328" lvl="1">
                <a:lnSpc>
                  <a:spcPts val="5399"/>
                </a:lnSpc>
                <a:buFont typeface="Arial"/>
                <a:buChar char="•"/>
              </a:pPr>
              <a:r>
                <a:rPr lang="en-US" sz="44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Mobile responsive</a:t>
              </a:r>
            </a:p>
            <a:p>
              <a:pPr algn="l" marL="678656" indent="-339328" lvl="1">
                <a:lnSpc>
                  <a:spcPts val="5399"/>
                </a:lnSpc>
                <a:buFont typeface="Arial"/>
                <a:buChar char="•"/>
              </a:pPr>
              <a:r>
                <a:rPr lang="en-US" sz="44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Easy to extend with a backend model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47155" y="291306"/>
            <a:ext cx="7982545" cy="880021"/>
            <a:chOff x="0" y="0"/>
            <a:chExt cx="10643393" cy="1173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43393" cy="1173362"/>
            </a:xfrm>
            <a:custGeom>
              <a:avLst/>
              <a:gdLst/>
              <a:ahLst/>
              <a:cxnLst/>
              <a:rect r="r" b="b" t="t" l="l"/>
              <a:pathLst>
                <a:path h="1173362" w="10643393">
                  <a:moveTo>
                    <a:pt x="0" y="0"/>
                  </a:moveTo>
                  <a:lnTo>
                    <a:pt x="10643393" y="0"/>
                  </a:lnTo>
                  <a:lnTo>
                    <a:pt x="10643393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0643393" cy="12305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Competitive Landscape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42392" y="1392239"/>
            <a:ext cx="16193690" cy="4975225"/>
            <a:chOff x="0" y="0"/>
            <a:chExt cx="21591587" cy="66336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591524" cy="6633591"/>
            </a:xfrm>
            <a:custGeom>
              <a:avLst/>
              <a:gdLst/>
              <a:ahLst/>
              <a:cxnLst/>
              <a:rect r="r" b="b" t="t" l="l"/>
              <a:pathLst>
                <a:path h="6633591" w="21591524">
                  <a:moveTo>
                    <a:pt x="0" y="90043"/>
                  </a:moveTo>
                  <a:cubicBezTo>
                    <a:pt x="0" y="40386"/>
                    <a:pt x="40386" y="0"/>
                    <a:pt x="90170" y="0"/>
                  </a:cubicBezTo>
                  <a:lnTo>
                    <a:pt x="21501354" y="0"/>
                  </a:lnTo>
                  <a:lnTo>
                    <a:pt x="21501354" y="6350"/>
                  </a:lnTo>
                  <a:lnTo>
                    <a:pt x="21501354" y="0"/>
                  </a:lnTo>
                  <a:cubicBezTo>
                    <a:pt x="21551139" y="0"/>
                    <a:pt x="21591524" y="40386"/>
                    <a:pt x="21591524" y="90043"/>
                  </a:cubicBezTo>
                  <a:lnTo>
                    <a:pt x="21585174" y="90043"/>
                  </a:lnTo>
                  <a:lnTo>
                    <a:pt x="21591524" y="90043"/>
                  </a:lnTo>
                  <a:lnTo>
                    <a:pt x="21591524" y="6543548"/>
                  </a:lnTo>
                  <a:lnTo>
                    <a:pt x="21585174" y="6543548"/>
                  </a:lnTo>
                  <a:lnTo>
                    <a:pt x="21591524" y="6543548"/>
                  </a:lnTo>
                  <a:cubicBezTo>
                    <a:pt x="21591524" y="6593332"/>
                    <a:pt x="21551139" y="6633591"/>
                    <a:pt x="21501354" y="6633591"/>
                  </a:cubicBezTo>
                  <a:lnTo>
                    <a:pt x="21501354" y="6627241"/>
                  </a:lnTo>
                  <a:lnTo>
                    <a:pt x="21501354" y="6633591"/>
                  </a:lnTo>
                  <a:lnTo>
                    <a:pt x="90170" y="6633591"/>
                  </a:lnTo>
                  <a:lnTo>
                    <a:pt x="90170" y="6627241"/>
                  </a:lnTo>
                  <a:lnTo>
                    <a:pt x="90170" y="6633591"/>
                  </a:lnTo>
                  <a:cubicBezTo>
                    <a:pt x="40386" y="6633591"/>
                    <a:pt x="0" y="6593205"/>
                    <a:pt x="0" y="6543548"/>
                  </a:cubicBezTo>
                  <a:lnTo>
                    <a:pt x="0" y="90043"/>
                  </a:lnTo>
                  <a:lnTo>
                    <a:pt x="6350" y="90043"/>
                  </a:lnTo>
                  <a:lnTo>
                    <a:pt x="0" y="90043"/>
                  </a:lnTo>
                  <a:moveTo>
                    <a:pt x="12700" y="90043"/>
                  </a:moveTo>
                  <a:lnTo>
                    <a:pt x="12700" y="6543548"/>
                  </a:lnTo>
                  <a:lnTo>
                    <a:pt x="6350" y="6543548"/>
                  </a:lnTo>
                  <a:lnTo>
                    <a:pt x="12700" y="6543548"/>
                  </a:lnTo>
                  <a:cubicBezTo>
                    <a:pt x="12700" y="6586347"/>
                    <a:pt x="47371" y="6620891"/>
                    <a:pt x="90170" y="6620891"/>
                  </a:cubicBezTo>
                  <a:lnTo>
                    <a:pt x="21501354" y="6620891"/>
                  </a:lnTo>
                  <a:cubicBezTo>
                    <a:pt x="21544153" y="6620891"/>
                    <a:pt x="21578824" y="6586220"/>
                    <a:pt x="21578824" y="6543548"/>
                  </a:cubicBezTo>
                  <a:lnTo>
                    <a:pt x="21578824" y="90043"/>
                  </a:lnTo>
                  <a:cubicBezTo>
                    <a:pt x="21578824" y="47244"/>
                    <a:pt x="21544153" y="12700"/>
                    <a:pt x="21501354" y="12700"/>
                  </a:cubicBezTo>
                  <a:lnTo>
                    <a:pt x="90170" y="12700"/>
                  </a:lnTo>
                  <a:lnTo>
                    <a:pt x="90170" y="6350"/>
                  </a:lnTo>
                  <a:lnTo>
                    <a:pt x="90170" y="12700"/>
                  </a:lnTo>
                  <a:cubicBezTo>
                    <a:pt x="47371" y="12700"/>
                    <a:pt x="12700" y="47371"/>
                    <a:pt x="12700" y="90043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55824" y="2599086"/>
            <a:ext cx="15294769" cy="1037081"/>
            <a:chOff x="0" y="0"/>
            <a:chExt cx="20393025" cy="13827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393025" cy="1382776"/>
            </a:xfrm>
            <a:custGeom>
              <a:avLst/>
              <a:gdLst/>
              <a:ahLst/>
              <a:cxnLst/>
              <a:rect r="r" b="b" t="t" l="l"/>
              <a:pathLst>
                <a:path h="1382776" w="20393025">
                  <a:moveTo>
                    <a:pt x="0" y="0"/>
                  </a:moveTo>
                  <a:lnTo>
                    <a:pt x="20393025" y="0"/>
                  </a:lnTo>
                  <a:lnTo>
                    <a:pt x="20393025" y="1382776"/>
                  </a:lnTo>
                  <a:lnTo>
                    <a:pt x="0" y="1382776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41647" y="3956272"/>
            <a:ext cx="4055269" cy="478780"/>
            <a:chOff x="0" y="0"/>
            <a:chExt cx="5407025" cy="6383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07025" cy="638373"/>
            </a:xfrm>
            <a:custGeom>
              <a:avLst/>
              <a:gdLst/>
              <a:ahLst/>
              <a:cxnLst/>
              <a:rect r="r" b="b" t="t" l="l"/>
              <a:pathLst>
                <a:path h="638373" w="5407025">
                  <a:moveTo>
                    <a:pt x="0" y="0"/>
                  </a:moveTo>
                  <a:lnTo>
                    <a:pt x="5407025" y="0"/>
                  </a:lnTo>
                  <a:lnTo>
                    <a:pt x="54070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14300"/>
              <a:ext cx="5407025" cy="7526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Nessuss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347592" y="3944985"/>
            <a:ext cx="4663084" cy="478780"/>
            <a:chOff x="0" y="0"/>
            <a:chExt cx="6217445" cy="6383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217445" cy="638373"/>
            </a:xfrm>
            <a:custGeom>
              <a:avLst/>
              <a:gdLst/>
              <a:ahLst/>
              <a:cxnLst/>
              <a:rect r="r" b="b" t="t" l="l"/>
              <a:pathLst>
                <a:path h="638373" w="6217445">
                  <a:moveTo>
                    <a:pt x="0" y="0"/>
                  </a:moveTo>
                  <a:lnTo>
                    <a:pt x="6217445" y="0"/>
                  </a:lnTo>
                  <a:lnTo>
                    <a:pt x="621744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14300"/>
              <a:ext cx="6217445" cy="7526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❌</a:t>
              </a:r>
            </a:p>
            <a:p>
              <a:pPr algn="l">
                <a:lnSpc>
                  <a:spcPts val="375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41646" y="5039512"/>
            <a:ext cx="4055269" cy="478780"/>
            <a:chOff x="0" y="0"/>
            <a:chExt cx="5407025" cy="63837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07025" cy="638373"/>
            </a:xfrm>
            <a:custGeom>
              <a:avLst/>
              <a:gdLst/>
              <a:ahLst/>
              <a:cxnLst/>
              <a:rect r="r" b="b" t="t" l="l"/>
              <a:pathLst>
                <a:path h="638373" w="5407025">
                  <a:moveTo>
                    <a:pt x="0" y="0"/>
                  </a:moveTo>
                  <a:lnTo>
                    <a:pt x="5407025" y="0"/>
                  </a:lnTo>
                  <a:lnTo>
                    <a:pt x="54070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14300"/>
              <a:ext cx="5407025" cy="7526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Zero-Day Risk Analyzer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347591" y="5091506"/>
            <a:ext cx="2729609" cy="635025"/>
            <a:chOff x="0" y="0"/>
            <a:chExt cx="3639478" cy="8467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639478" cy="846700"/>
            </a:xfrm>
            <a:custGeom>
              <a:avLst/>
              <a:gdLst/>
              <a:ahLst/>
              <a:cxnLst/>
              <a:rect r="r" b="b" t="t" l="l"/>
              <a:pathLst>
                <a:path h="846700" w="3639478">
                  <a:moveTo>
                    <a:pt x="0" y="0"/>
                  </a:moveTo>
                  <a:lnTo>
                    <a:pt x="3639478" y="0"/>
                  </a:lnTo>
                  <a:lnTo>
                    <a:pt x="3639478" y="846700"/>
                  </a:lnTo>
                  <a:lnTo>
                    <a:pt x="0" y="846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14300"/>
              <a:ext cx="3639478" cy="9610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✅	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55824" y="4820964"/>
            <a:ext cx="15231270" cy="957561"/>
            <a:chOff x="0" y="0"/>
            <a:chExt cx="20308360" cy="127674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308315" cy="1276731"/>
            </a:xfrm>
            <a:custGeom>
              <a:avLst/>
              <a:gdLst/>
              <a:ahLst/>
              <a:cxnLst/>
              <a:rect r="r" b="b" t="t" l="l"/>
              <a:pathLst>
                <a:path h="1276731" w="20308315">
                  <a:moveTo>
                    <a:pt x="0" y="0"/>
                  </a:moveTo>
                  <a:lnTo>
                    <a:pt x="20308315" y="0"/>
                  </a:lnTo>
                  <a:lnTo>
                    <a:pt x="20308315" y="1276731"/>
                  </a:lnTo>
                  <a:lnTo>
                    <a:pt x="0" y="1276731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402860" y="5107309"/>
            <a:ext cx="4055269" cy="478780"/>
            <a:chOff x="0" y="0"/>
            <a:chExt cx="5407025" cy="63837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407025" cy="638373"/>
            </a:xfrm>
            <a:custGeom>
              <a:avLst/>
              <a:gdLst/>
              <a:ahLst/>
              <a:cxnLst/>
              <a:rect r="r" b="b" t="t" l="l"/>
              <a:pathLst>
                <a:path h="638373" w="5407025">
                  <a:moveTo>
                    <a:pt x="0" y="0"/>
                  </a:moveTo>
                  <a:lnTo>
                    <a:pt x="5407025" y="0"/>
                  </a:lnTo>
                  <a:lnTo>
                    <a:pt x="54070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14300"/>
              <a:ext cx="5407025" cy="7526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✅	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55824" y="1839120"/>
            <a:ext cx="2352578" cy="478780"/>
            <a:chOff x="0" y="0"/>
            <a:chExt cx="3136770" cy="6383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36770" cy="638373"/>
            </a:xfrm>
            <a:custGeom>
              <a:avLst/>
              <a:gdLst/>
              <a:ahLst/>
              <a:cxnLst/>
              <a:rect r="r" b="b" t="t" l="l"/>
              <a:pathLst>
                <a:path h="638373" w="3136770">
                  <a:moveTo>
                    <a:pt x="0" y="0"/>
                  </a:moveTo>
                  <a:lnTo>
                    <a:pt x="3136770" y="0"/>
                  </a:lnTo>
                  <a:lnTo>
                    <a:pt x="3136770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14300"/>
              <a:ext cx="3136770" cy="7526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Tool Name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595324" y="1799609"/>
            <a:ext cx="4055269" cy="478779"/>
            <a:chOff x="0" y="0"/>
            <a:chExt cx="5407025" cy="63837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407025" cy="638372"/>
            </a:xfrm>
            <a:custGeom>
              <a:avLst/>
              <a:gdLst/>
              <a:ahLst/>
              <a:cxnLst/>
              <a:rect r="r" b="b" t="t" l="l"/>
              <a:pathLst>
                <a:path h="638372" w="5407025">
                  <a:moveTo>
                    <a:pt x="0" y="0"/>
                  </a:moveTo>
                  <a:lnTo>
                    <a:pt x="5407025" y="0"/>
                  </a:lnTo>
                  <a:lnTo>
                    <a:pt x="5407025" y="638372"/>
                  </a:lnTo>
                  <a:lnTo>
                    <a:pt x="0" y="6383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42875"/>
              <a:ext cx="5407025" cy="7812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Beginner Freindly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5411092" y="1837085"/>
            <a:ext cx="4055269" cy="478780"/>
            <a:chOff x="0" y="0"/>
            <a:chExt cx="5407025" cy="63837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407025" cy="638373"/>
            </a:xfrm>
            <a:custGeom>
              <a:avLst/>
              <a:gdLst/>
              <a:ahLst/>
              <a:cxnLst/>
              <a:rect r="r" b="b" t="t" l="l"/>
              <a:pathLst>
                <a:path h="638373" w="5407025">
                  <a:moveTo>
                    <a:pt x="0" y="0"/>
                  </a:moveTo>
                  <a:lnTo>
                    <a:pt x="5407025" y="0"/>
                  </a:lnTo>
                  <a:lnTo>
                    <a:pt x="54070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14300"/>
              <a:ext cx="5407025" cy="7526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Frontend Only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466361" y="1811489"/>
            <a:ext cx="3741639" cy="478780"/>
            <a:chOff x="0" y="0"/>
            <a:chExt cx="4988852" cy="63837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988852" cy="638373"/>
            </a:xfrm>
            <a:custGeom>
              <a:avLst/>
              <a:gdLst/>
              <a:ahLst/>
              <a:cxnLst/>
              <a:rect r="r" b="b" t="t" l="l"/>
              <a:pathLst>
                <a:path h="638373" w="4988852">
                  <a:moveTo>
                    <a:pt x="0" y="0"/>
                  </a:moveTo>
                  <a:lnTo>
                    <a:pt x="4988852" y="0"/>
                  </a:lnTo>
                  <a:lnTo>
                    <a:pt x="4988852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14300"/>
              <a:ext cx="4988852" cy="7526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Open Source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425186" y="3956272"/>
            <a:ext cx="4055269" cy="478780"/>
            <a:chOff x="0" y="0"/>
            <a:chExt cx="5407025" cy="63837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407025" cy="638373"/>
            </a:xfrm>
            <a:custGeom>
              <a:avLst/>
              <a:gdLst/>
              <a:ahLst/>
              <a:cxnLst/>
              <a:rect r="r" b="b" t="t" l="l"/>
              <a:pathLst>
                <a:path h="638373" w="5407025">
                  <a:moveTo>
                    <a:pt x="0" y="0"/>
                  </a:moveTo>
                  <a:lnTo>
                    <a:pt x="5407025" y="0"/>
                  </a:lnTo>
                  <a:lnTo>
                    <a:pt x="54070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114300"/>
              <a:ext cx="5407025" cy="7526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❌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2531825" y="2760329"/>
            <a:ext cx="4055269" cy="478780"/>
            <a:chOff x="0" y="0"/>
            <a:chExt cx="5407025" cy="63837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407025" cy="638373"/>
            </a:xfrm>
            <a:custGeom>
              <a:avLst/>
              <a:gdLst/>
              <a:ahLst/>
              <a:cxnLst/>
              <a:rect r="r" b="b" t="t" l="l"/>
              <a:pathLst>
                <a:path h="638373" w="5407025">
                  <a:moveTo>
                    <a:pt x="0" y="0"/>
                  </a:moveTo>
                  <a:lnTo>
                    <a:pt x="5407025" y="0"/>
                  </a:lnTo>
                  <a:lnTo>
                    <a:pt x="54070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123825"/>
              <a:ext cx="5407025" cy="7621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49"/>
                </a:lnSpc>
              </a:pPr>
              <a:r>
                <a:rPr lang="en-US" sz="24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⚠️ </a:t>
              </a:r>
              <a:r>
                <a:rPr lang="en-US" sz="24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Moderate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441647" y="2823915"/>
            <a:ext cx="4055269" cy="478780"/>
            <a:chOff x="0" y="0"/>
            <a:chExt cx="5407025" cy="638373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5407025" cy="638373"/>
            </a:xfrm>
            <a:custGeom>
              <a:avLst/>
              <a:gdLst/>
              <a:ahLst/>
              <a:cxnLst/>
              <a:rect r="r" b="b" t="t" l="l"/>
              <a:pathLst>
                <a:path h="638373" w="5407025">
                  <a:moveTo>
                    <a:pt x="0" y="0"/>
                  </a:moveTo>
                  <a:lnTo>
                    <a:pt x="5407025" y="0"/>
                  </a:lnTo>
                  <a:lnTo>
                    <a:pt x="54070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114300"/>
              <a:ext cx="5407025" cy="7526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ZAP(OWASP)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9425186" y="2789955"/>
            <a:ext cx="4055269" cy="478780"/>
            <a:chOff x="0" y="0"/>
            <a:chExt cx="5407025" cy="638373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5407025" cy="638373"/>
            </a:xfrm>
            <a:custGeom>
              <a:avLst/>
              <a:gdLst/>
              <a:ahLst/>
              <a:cxnLst/>
              <a:rect r="r" b="b" t="t" l="l"/>
              <a:pathLst>
                <a:path h="638373" w="5407025">
                  <a:moveTo>
                    <a:pt x="0" y="0"/>
                  </a:moveTo>
                  <a:lnTo>
                    <a:pt x="5407025" y="0"/>
                  </a:lnTo>
                  <a:lnTo>
                    <a:pt x="54070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123825"/>
              <a:ext cx="5407025" cy="7621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49"/>
                </a:lnSpc>
              </a:pPr>
              <a:r>
                <a:rPr lang="en-US" sz="24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✅	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5347592" y="2796081"/>
            <a:ext cx="4055269" cy="478780"/>
            <a:chOff x="0" y="0"/>
            <a:chExt cx="5407025" cy="638373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5407025" cy="638373"/>
            </a:xfrm>
            <a:custGeom>
              <a:avLst/>
              <a:gdLst/>
              <a:ahLst/>
              <a:cxnLst/>
              <a:rect r="r" b="b" t="t" l="l"/>
              <a:pathLst>
                <a:path h="638373" w="5407025">
                  <a:moveTo>
                    <a:pt x="0" y="0"/>
                  </a:moveTo>
                  <a:lnTo>
                    <a:pt x="5407025" y="0"/>
                  </a:lnTo>
                  <a:lnTo>
                    <a:pt x="54070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114300"/>
              <a:ext cx="5407025" cy="7526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❌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2531825" y="3861840"/>
            <a:ext cx="4663084" cy="478780"/>
            <a:chOff x="0" y="0"/>
            <a:chExt cx="6217445" cy="638373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6217445" cy="638373"/>
            </a:xfrm>
            <a:custGeom>
              <a:avLst/>
              <a:gdLst/>
              <a:ahLst/>
              <a:cxnLst/>
              <a:rect r="r" b="b" t="t" l="l"/>
              <a:pathLst>
                <a:path h="638373" w="6217445">
                  <a:moveTo>
                    <a:pt x="0" y="0"/>
                  </a:moveTo>
                  <a:lnTo>
                    <a:pt x="6217445" y="0"/>
                  </a:lnTo>
                  <a:lnTo>
                    <a:pt x="621744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114300"/>
              <a:ext cx="6217445" cy="7526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⚠️ Professional</a:t>
              </a:r>
            </a:p>
          </p:txBody>
        </p:sp>
      </p:grpSp>
      <p:graphicFrame>
        <p:nvGraphicFramePr>
          <p:cNvPr name="Table 60" id="60"/>
          <p:cNvGraphicFramePr>
            <a:graphicFrameLocks noGrp="true"/>
          </p:cNvGraphicFramePr>
          <p:nvPr/>
        </p:nvGraphicFramePr>
        <p:xfrm>
          <a:off x="12595324" y="5126197"/>
          <a:ext cx="3127375" cy="0"/>
        </p:xfrm>
        <a:graphic>
          <a:graphicData uri="http://schemas.openxmlformats.org/drawingml/2006/table">
            <a:tbl>
              <a:tblPr/>
              <a:tblGrid>
                <a:gridCol w="3127375"/>
              </a:tblGrid>
              <a:tr h="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638800" y="414635"/>
            <a:ext cx="9144000" cy="884857"/>
            <a:chOff x="0" y="0"/>
            <a:chExt cx="12192000" cy="11798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92000" cy="1179810"/>
            </a:xfrm>
            <a:custGeom>
              <a:avLst/>
              <a:gdLst/>
              <a:ahLst/>
              <a:cxnLst/>
              <a:rect r="r" b="b" t="t" l="l"/>
              <a:pathLst>
                <a:path h="117981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1179810"/>
                  </a:lnTo>
                  <a:lnTo>
                    <a:pt x="0" y="11798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04775"/>
              <a:ext cx="12192000" cy="12845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999"/>
                </a:lnSpc>
              </a:pPr>
              <a:r>
                <a:rPr lang="en-US" sz="49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Demo Screenshots / Output</a:t>
              </a:r>
            </a:p>
          </p:txBody>
        </p:sp>
      </p:grpSp>
      <p:sp>
        <p:nvSpPr>
          <p:cNvPr name="Freeform 9" id="9" descr="A screenshot of a computer  AI-generated content may be incorrect."/>
          <p:cNvSpPr/>
          <p:nvPr/>
        </p:nvSpPr>
        <p:spPr>
          <a:xfrm flipH="false" flipV="false" rot="0">
            <a:off x="3362709" y="1624711"/>
            <a:ext cx="11562582" cy="4280789"/>
          </a:xfrm>
          <a:custGeom>
            <a:avLst/>
            <a:gdLst/>
            <a:ahLst/>
            <a:cxnLst/>
            <a:rect r="r" b="b" t="t" l="l"/>
            <a:pathLst>
              <a:path h="4280789" w="11562582">
                <a:moveTo>
                  <a:pt x="0" y="0"/>
                </a:moveTo>
                <a:lnTo>
                  <a:pt x="11562582" y="0"/>
                </a:lnTo>
                <a:lnTo>
                  <a:pt x="11562582" y="4280789"/>
                </a:lnTo>
                <a:lnTo>
                  <a:pt x="0" y="4280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2199" r="0" b="-32199"/>
            </a:stretch>
          </a:blipFill>
        </p:spPr>
      </p:sp>
      <p:sp>
        <p:nvSpPr>
          <p:cNvPr name="Freeform 10" id="10" descr="A screenshot of a computer  AI-generated content may be incorrect."/>
          <p:cNvSpPr/>
          <p:nvPr/>
        </p:nvSpPr>
        <p:spPr>
          <a:xfrm flipH="false" flipV="false" rot="0">
            <a:off x="3362709" y="6230719"/>
            <a:ext cx="11169621" cy="3806385"/>
          </a:xfrm>
          <a:custGeom>
            <a:avLst/>
            <a:gdLst/>
            <a:ahLst/>
            <a:cxnLst/>
            <a:rect r="r" b="b" t="t" l="l"/>
            <a:pathLst>
              <a:path h="3806385" w="11169621">
                <a:moveTo>
                  <a:pt x="0" y="0"/>
                </a:moveTo>
                <a:lnTo>
                  <a:pt x="11169621" y="0"/>
                </a:lnTo>
                <a:lnTo>
                  <a:pt x="11169621" y="3806385"/>
                </a:lnTo>
                <a:lnTo>
                  <a:pt x="0" y="38063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6635" r="0" b="-16635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70000" y="301179"/>
            <a:ext cx="15913100" cy="8810104"/>
            <a:chOff x="0" y="0"/>
            <a:chExt cx="21217467" cy="117468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217466" cy="11746805"/>
            </a:xfrm>
            <a:custGeom>
              <a:avLst/>
              <a:gdLst/>
              <a:ahLst/>
              <a:cxnLst/>
              <a:rect r="r" b="b" t="t" l="l"/>
              <a:pathLst>
                <a:path h="11746805" w="21217466">
                  <a:moveTo>
                    <a:pt x="0" y="0"/>
                  </a:moveTo>
                  <a:lnTo>
                    <a:pt x="21217466" y="0"/>
                  </a:lnTo>
                  <a:lnTo>
                    <a:pt x="21217466" y="11746805"/>
                  </a:lnTo>
                  <a:lnTo>
                    <a:pt x="0" y="117468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1217467" cy="117944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Industry Relevance : Why This Project Matters to the Cybersecurity Industry</a:t>
              </a:r>
            </a:p>
            <a:p>
              <a:pPr algn="l">
                <a:lnSpc>
                  <a:spcPts val="2699"/>
                </a:lnSpc>
              </a:pPr>
            </a:p>
            <a:p>
              <a:pPr algn="l">
                <a:lnSpc>
                  <a:spcPts val="2699"/>
                </a:lnSpc>
              </a:pPr>
            </a:p>
            <a:p>
              <a:pPr algn="l" marL="452437" indent="-226219" lvl="1">
                <a:lnSpc>
                  <a:spcPts val="3600"/>
                </a:lnSpc>
                <a:buAutoNum type="arabicPeriod" startAt="1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Rising Threat of Zero-Day Vulnerabilities :</a:t>
              </a:r>
            </a:p>
            <a:p>
              <a:pPr algn="l" marL="339328" indent="-169664" lvl="1">
                <a:lnSpc>
                  <a:spcPts val="2699"/>
                </a:lnSpc>
                <a:buFont typeface="Arial"/>
                <a:buChar char="•"/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Zero-day attacks are among the most dangerous because there are no patches or defenses available initially.</a:t>
              </a:r>
            </a:p>
            <a:p>
              <a:pPr algn="l" marL="339328" indent="-169664" lvl="1">
                <a:lnSpc>
                  <a:spcPts val="2699"/>
                </a:lnSpc>
                <a:buFont typeface="Arial"/>
                <a:buChar char="•"/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Organizations like Google Project Zero, CISA, and MITRE track thousands of such vulnerabilities annually.</a:t>
              </a:r>
            </a:p>
            <a:p>
              <a:pPr algn="l" marL="339328" indent="-169664" lvl="1">
                <a:lnSpc>
                  <a:spcPts val="2699"/>
                </a:lnSpc>
              </a:pPr>
            </a:p>
            <a:p>
              <a:pPr algn="l" marL="452437" indent="-226219" lvl="1">
                <a:lnSpc>
                  <a:spcPts val="3600"/>
                </a:lnSpc>
                <a:buAutoNum type="arabicPeriod" startAt="1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Security is a Top Priority in Every Sector:</a:t>
              </a:r>
            </a:p>
            <a:p>
              <a:pPr algn="l" marL="339328" indent="-169664" lvl="1">
                <a:lnSpc>
                  <a:spcPts val="2699"/>
                </a:lnSpc>
                <a:buFont typeface="Arial"/>
                <a:buChar char="•"/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Industries like Finance, Healthcare, Government, and Tech are constantly under attack.</a:t>
              </a:r>
            </a:p>
            <a:p>
              <a:pPr algn="l" marL="339328" indent="-169664" lvl="1">
                <a:lnSpc>
                  <a:spcPts val="2699"/>
                </a:lnSpc>
                <a:buFont typeface="Arial"/>
                <a:buChar char="•"/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Early identification and risk analysis tools help teams prioritize threats and respond faster.</a:t>
              </a:r>
            </a:p>
            <a:p>
              <a:pPr algn="l" marL="339328" indent="-169664" lvl="1">
                <a:lnSpc>
                  <a:spcPts val="2699"/>
                </a:lnSpc>
              </a:pPr>
            </a:p>
            <a:p>
              <a:pPr algn="l" marL="452438" indent="-226219" lvl="1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3.   Shortage of Skilled Cybersecurity Professionals:</a:t>
              </a:r>
            </a:p>
            <a:p>
              <a:pPr algn="l" marL="339328" indent="-169664" lvl="1">
                <a:lnSpc>
                  <a:spcPts val="2699"/>
                </a:lnSpc>
                <a:buFont typeface="Arial"/>
                <a:buChar char="•"/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Many organizations lack the in-house expertise for deep analysis.</a:t>
              </a:r>
            </a:p>
            <a:p>
              <a:pPr algn="l" marL="339328" indent="-169664" lvl="1">
                <a:lnSpc>
                  <a:spcPts val="2699"/>
                </a:lnSpc>
                <a:buFont typeface="Arial"/>
                <a:buChar char="•"/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Lightweight tools like the Zero-Day Risk Analyzer can assist in training, awareness, and early-stage triage.</a:t>
              </a:r>
            </a:p>
            <a:p>
              <a:pPr algn="l" marL="339328" indent="-169664" lvl="1">
                <a:lnSpc>
                  <a:spcPts val="2699"/>
                </a:lnSpc>
              </a:pPr>
            </a:p>
            <a:p>
              <a:pPr algn="l" marL="452438" indent="-226219" lvl="1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4.  Aligns with OWASP and NIST Goals:</a:t>
              </a:r>
            </a:p>
            <a:p>
              <a:pPr algn="l" marL="339328" indent="-169664" lvl="1">
                <a:lnSpc>
                  <a:spcPts val="2699"/>
                </a:lnSpc>
                <a:buFont typeface="Arial"/>
                <a:buChar char="•"/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Promotes secure development practices by raising awareness of vulnerabilities.</a:t>
              </a:r>
            </a:p>
            <a:p>
              <a:pPr algn="l" marL="339328" indent="-169664" lvl="1">
                <a:lnSpc>
                  <a:spcPts val="2699"/>
                </a:lnSpc>
                <a:buFont typeface="Arial"/>
                <a:buChar char="•"/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Encourages risk-based thinking, as recommended by NIST Cybersecurity Framework.</a:t>
              </a:r>
            </a:p>
            <a:p>
              <a:pPr algn="l" marL="339328" indent="-169664" lvl="1">
                <a:lnSpc>
                  <a:spcPts val="2699"/>
                </a:lnSpc>
              </a:pPr>
            </a:p>
            <a:p>
              <a:pPr algn="l" marL="452437" indent="-226219" lvl="1">
                <a:lnSpc>
                  <a:spcPts val="3600"/>
                </a:lnSpc>
                <a:buAutoNum type="arabicPeriod" startAt="1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Applicable in Education and Entry-Level Security Roles:</a:t>
              </a:r>
            </a:p>
            <a:p>
              <a:pPr algn="l" marL="339328" indent="-169664" lvl="1">
                <a:lnSpc>
                  <a:spcPts val="2699"/>
                </a:lnSpc>
                <a:buFont typeface="Arial"/>
                <a:buChar char="•"/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Helps students, interns, and junior analysts simulate vulnerability assessment.</a:t>
              </a:r>
            </a:p>
            <a:p>
              <a:pPr algn="l" marL="339328" indent="-169664" lvl="1">
                <a:lnSpc>
                  <a:spcPts val="2699"/>
                </a:lnSpc>
                <a:buFont typeface="Arial"/>
                <a:buChar char="•"/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Can be used in training programs, workshops, and simulations.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DAGnfwpQVAY</dc:identifier>
  <dcterms:modified xsi:type="dcterms:W3CDTF">2011-08-01T06:04:30Z</dcterms:modified>
  <cp:revision>1</cp:revision>
  <dc:title>Zero-Day-Prediction-using-Graph-Neural-Networks[1].pptx</dc:title>
</cp:coreProperties>
</file>